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80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jpg>
</file>

<file path=ppt/media/image10.jp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ff7d46195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ff7d46195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ff7d46195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ff7d46195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ff7d46195_0_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ff7d46195_0_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ff7d46195_0_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ff7d46195_0_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6ff7d46195_0_2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6ff7d46195_0_2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6ff7d46195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6ff7d46195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6ff7d46195_0_2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6ff7d46195_0_2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6ff7d46195_0_2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6ff7d46195_0_2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ff7d46195_0_3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ff7d46195_0_3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6ff7d46195_0_3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6ff7d46195_0_3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6ff7d46195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6ff7d46195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6ff7d46195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6ff7d46195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6ff7d46195_0_2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6ff7d46195_0_2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6ff7d46195_0_2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6ff7d46195_0_2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ff7d46195_0_2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ff7d46195_0_2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6ff7d46195_0_3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6ff7d46195_0_3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6ff7d46195_0_3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6ff7d46195_0_3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6ff7d46195_0_3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6ff7d46195_0_3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ff7d46195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ff7d46195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ff7d46195_0_3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6ff7d46195_0_3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6ff7d46195_0_3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6ff7d46195_0_3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ff7d46195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ff7d46195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ff7d46195_0_3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6ff7d46195_0_3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6ff7d46195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6ff7d46195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6ff7d46195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6ff7d46195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6ff7d46195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6ff7d46195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ff7d46195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ff7d46195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ff7d46195_0_2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ff7d46195_0_2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ff7d46195_0_2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ff7d46195_0_2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PT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jpg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0" y="439975"/>
            <a:ext cx="8520600" cy="103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Projeto de PTI/PTR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1792350" y="1844550"/>
            <a:ext cx="5559300" cy="319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000000"/>
                </a:solidFill>
              </a:rPr>
              <a:t>Grupo 04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000000"/>
                </a:solidFill>
              </a:rPr>
              <a:t>Tiago Correia            45680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000000"/>
                </a:solidFill>
              </a:rPr>
              <a:t>Núria Santos             48305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000000"/>
                </a:solidFill>
              </a:rPr>
              <a:t>Mykhaylo Levytskyy  49994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000000"/>
                </a:solidFill>
              </a:rPr>
              <a:t>Rui Pereira                51623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000000"/>
                </a:solidFill>
              </a:rPr>
              <a:t>Tiago Sousa              51648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000000"/>
                </a:solidFill>
              </a:rPr>
              <a:t>Daniel Gomes           51649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2400">
                <a:solidFill>
                  <a:srgbClr val="000000"/>
                </a:solidFill>
              </a:rPr>
              <a:t>Sandro Lopes           51810</a:t>
            </a:r>
            <a:endParaRPr sz="2400">
              <a:solidFill>
                <a:srgbClr val="0000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Requisitos</a:t>
            </a:r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520600" cy="412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>
                <a:solidFill>
                  <a:srgbClr val="000000"/>
                </a:solidFill>
              </a:rPr>
              <a:t>Requisitos não funcionais</a:t>
            </a:r>
            <a:endParaRPr sz="1200" b="1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000000"/>
                </a:solidFill>
              </a:rPr>
              <a:t>Fiabilidade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000000"/>
                </a:solidFill>
              </a:rPr>
              <a:t>RNF-5: O sistema tem que armazenar os dados de uma forma fiável.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000000"/>
                </a:solidFill>
              </a:rPr>
              <a:t>RNF-6: No caso de falha no hardware, o sistema deve afetar o mínimo possível de desempenho.</a:t>
            </a:r>
            <a:endParaRPr sz="1200">
              <a:solidFill>
                <a:srgbClr val="000000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000000"/>
                </a:solidFill>
              </a:rPr>
              <a:t>RNF-7: Tolerância a falhas catastróficas com duração não superior a um dia, sendo apenas admissível a perda de dados registados nessas últimas 24 horas.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000000"/>
                </a:solidFill>
              </a:rPr>
              <a:t>Segurança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000000"/>
                </a:solidFill>
              </a:rPr>
              <a:t>RNF-8: O sistema tem que garantir a confidencialidade dos dados.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000000"/>
                </a:solidFill>
              </a:rPr>
              <a:t>RNF-9: O sistema não pode permitir o acesso a utilizadores não autorizados.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000000"/>
                </a:solidFill>
              </a:rPr>
              <a:t>RNF-10:O sistema tem que encriptar os dados privados de todos os utilizadores.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>
                <a:solidFill>
                  <a:srgbClr val="000000"/>
                </a:solidFill>
              </a:rPr>
              <a:t>RNF-11: O sistema tem que ter um mecanismo de defesa para evitar a injeção de scripts.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None/>
            </a:pPr>
            <a:endParaRPr sz="12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Tecnologias</a:t>
            </a:r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b="1" dirty="0">
                <a:solidFill>
                  <a:srgbClr val="000000"/>
                </a:solidFill>
              </a:rPr>
              <a:t>Software para o sistema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000000"/>
                </a:solidFill>
              </a:rPr>
              <a:t>● ASW (</a:t>
            </a:r>
            <a:r>
              <a:rPr lang="pt-PT" dirty="0" err="1">
                <a:solidFill>
                  <a:srgbClr val="000000"/>
                </a:solidFill>
              </a:rPr>
              <a:t>database</a:t>
            </a:r>
            <a:r>
              <a:rPr lang="pt-PT" dirty="0">
                <a:solidFill>
                  <a:srgbClr val="000000"/>
                </a:solidFill>
              </a:rPr>
              <a:t> server, </a:t>
            </a:r>
            <a:r>
              <a:rPr lang="pt-PT" dirty="0" err="1">
                <a:solidFill>
                  <a:srgbClr val="000000"/>
                </a:solidFill>
              </a:rPr>
              <a:t>deployment</a:t>
            </a:r>
            <a:r>
              <a:rPr lang="pt-PT" dirty="0">
                <a:solidFill>
                  <a:srgbClr val="000000"/>
                </a:solidFill>
              </a:rPr>
              <a:t>)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rgbClr val="000000"/>
                </a:solidFill>
              </a:rPr>
              <a:t>Ferramentas de desenvolvimento</a:t>
            </a:r>
            <a:endParaRPr b="1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000000"/>
                </a:solidFill>
              </a:rPr>
              <a:t>Linguagens de Programação: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000000"/>
                </a:solidFill>
              </a:rPr>
              <a:t>● </a:t>
            </a:r>
            <a:r>
              <a:rPr lang="pt-PT" dirty="0" err="1">
                <a:solidFill>
                  <a:srgbClr val="000000"/>
                </a:solidFill>
              </a:rPr>
              <a:t>Python</a:t>
            </a:r>
            <a:endParaRPr lang="pt-PT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000000"/>
                </a:solidFill>
              </a:rPr>
              <a:t>● CSS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000000"/>
                </a:solidFill>
              </a:rPr>
              <a:t>● HTML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117" name="Google Shape;117;p23"/>
          <p:cNvSpPr txBox="1"/>
          <p:nvPr/>
        </p:nvSpPr>
        <p:spPr>
          <a:xfrm>
            <a:off x="4909700" y="1152475"/>
            <a:ext cx="3643200" cy="399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 dirty="0" err="1"/>
              <a:t>Frameworks</a:t>
            </a:r>
            <a:r>
              <a:rPr lang="pt-PT" sz="1800" dirty="0"/>
              <a:t>/bibliotecas: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 dirty="0"/>
              <a:t>● </a:t>
            </a:r>
            <a:r>
              <a:rPr lang="pt-PT" sz="1800" dirty="0" err="1"/>
              <a:t>Django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 dirty="0"/>
              <a:t>● W3CSS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 dirty="0"/>
              <a:t>● </a:t>
            </a:r>
            <a:r>
              <a:rPr lang="pt-PT" sz="1800" dirty="0" err="1"/>
              <a:t>Bootstrap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 dirty="0"/>
              <a:t>VCS: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 dirty="0"/>
              <a:t>● </a:t>
            </a:r>
            <a:r>
              <a:rPr lang="pt-PT" sz="1800" dirty="0" err="1"/>
              <a:t>Git</a:t>
            </a:r>
            <a:endParaRPr sz="1800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Tecnologias</a:t>
            </a:r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60300" cy="399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b="1" dirty="0">
                <a:solidFill>
                  <a:srgbClr val="000000"/>
                </a:solidFill>
              </a:rPr>
              <a:t>Ferramentas de desenvolvimento</a:t>
            </a:r>
            <a:endParaRPr b="1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000000"/>
                </a:solidFill>
              </a:rPr>
              <a:t>Edição de código: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000000"/>
                </a:solidFill>
              </a:rPr>
              <a:t>● Visual </a:t>
            </a:r>
            <a:r>
              <a:rPr lang="pt-PT" dirty="0" err="1">
                <a:solidFill>
                  <a:srgbClr val="000000"/>
                </a:solidFill>
              </a:rPr>
              <a:t>Studio</a:t>
            </a:r>
            <a:r>
              <a:rPr lang="pt-PT" dirty="0">
                <a:solidFill>
                  <a:srgbClr val="000000"/>
                </a:solidFill>
              </a:rPr>
              <a:t> </a:t>
            </a:r>
            <a:r>
              <a:rPr lang="pt-PT" dirty="0" err="1">
                <a:solidFill>
                  <a:srgbClr val="000000"/>
                </a:solidFill>
              </a:rPr>
              <a:t>Code</a:t>
            </a:r>
            <a:endParaRPr lang="pt-PT" dirty="0">
              <a:solidFill>
                <a:srgbClr val="000000"/>
              </a:solidFill>
            </a:endParaRPr>
          </a:p>
          <a:p>
            <a:pPr marL="285750" indent="-285750">
              <a:spcBef>
                <a:spcPts val="1600"/>
              </a:spcBef>
            </a:pPr>
            <a:r>
              <a:rPr lang="pt-PT" dirty="0" err="1">
                <a:solidFill>
                  <a:srgbClr val="000000"/>
                </a:solidFill>
              </a:rPr>
              <a:t>Database</a:t>
            </a:r>
            <a:r>
              <a:rPr lang="pt-PT" dirty="0">
                <a:solidFill>
                  <a:srgbClr val="000000"/>
                </a:solidFill>
              </a:rPr>
              <a:t> Workbench for </a:t>
            </a:r>
            <a:r>
              <a:rPr lang="pt-PT" dirty="0" err="1">
                <a:solidFill>
                  <a:srgbClr val="000000"/>
                </a:solidFill>
              </a:rPr>
              <a:t>MySQL</a:t>
            </a:r>
            <a:r>
              <a:rPr lang="pt-PT" dirty="0">
                <a:solidFill>
                  <a:srgbClr val="000000"/>
                </a:solidFill>
              </a:rPr>
              <a:t>/</a:t>
            </a:r>
            <a:r>
              <a:rPr lang="pt-PT" dirty="0" err="1">
                <a:solidFill>
                  <a:srgbClr val="000000"/>
                </a:solidFill>
              </a:rPr>
              <a:t>MariaDB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000000"/>
                </a:solidFill>
              </a:rPr>
              <a:t>Gestão: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pt-PT" dirty="0">
                <a:solidFill>
                  <a:srgbClr val="000000"/>
                </a:solidFill>
              </a:rPr>
              <a:t>● Microsoft Project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4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Papéis</a:t>
            </a:r>
            <a:endParaRPr/>
          </a:p>
        </p:txBody>
      </p:sp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475" y="0"/>
            <a:ext cx="484532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1229100" cy="108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Matriz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RACI</a:t>
            </a:r>
            <a:endParaRPr/>
          </a:p>
        </p:txBody>
      </p:sp>
      <p:pic>
        <p:nvPicPr>
          <p:cNvPr id="135" name="Google Shape;13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4275" y="152400"/>
            <a:ext cx="6175461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Plano semanal 1</a:t>
            </a:r>
            <a:endParaRPr/>
          </a:p>
        </p:txBody>
      </p:sp>
      <p:sp>
        <p:nvSpPr>
          <p:cNvPr id="141" name="Google Shape;141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solidFill>
                  <a:srgbClr val="000000"/>
                </a:solidFill>
              </a:rPr>
              <a:t>Iteração: 1, Semana 1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solidFill>
                  <a:srgbClr val="000000"/>
                </a:solidFill>
              </a:rPr>
              <a:t>Objetivo principal: Iniciar a primeira iteração do projeto. Focar na </a:t>
            </a:r>
            <a:r>
              <a:rPr lang="pt-PT" sz="1400" b="1">
                <a:solidFill>
                  <a:srgbClr val="000000"/>
                </a:solidFill>
              </a:rPr>
              <a:t>modelação</a:t>
            </a:r>
            <a:r>
              <a:rPr lang="pt-PT" sz="1400">
                <a:solidFill>
                  <a:srgbClr val="000000"/>
                </a:solidFill>
              </a:rPr>
              <a:t> do sistema e início de algumas </a:t>
            </a:r>
            <a:r>
              <a:rPr lang="pt-PT" sz="1400" b="1">
                <a:solidFill>
                  <a:srgbClr val="000000"/>
                </a:solidFill>
              </a:rPr>
              <a:t>implementações técnicas</a:t>
            </a:r>
            <a:r>
              <a:rPr lang="pt-PT" sz="1400">
                <a:solidFill>
                  <a:srgbClr val="000000"/>
                </a:solidFill>
              </a:rPr>
              <a:t>. No fim da semana espera-se ter um conceito geral do </a:t>
            </a:r>
            <a:r>
              <a:rPr lang="pt-PT" sz="1400" b="1">
                <a:solidFill>
                  <a:srgbClr val="000000"/>
                </a:solidFill>
              </a:rPr>
              <a:t>desenho da aplicação</a:t>
            </a:r>
            <a:r>
              <a:rPr lang="pt-PT" sz="1400">
                <a:solidFill>
                  <a:srgbClr val="000000"/>
                </a:solidFill>
              </a:rPr>
              <a:t>, ter configurado a </a:t>
            </a:r>
            <a:r>
              <a:rPr lang="pt-PT" sz="1400" b="1">
                <a:solidFill>
                  <a:srgbClr val="000000"/>
                </a:solidFill>
              </a:rPr>
              <a:t>base de dados</a:t>
            </a:r>
            <a:r>
              <a:rPr lang="pt-PT" sz="1400">
                <a:solidFill>
                  <a:srgbClr val="000000"/>
                </a:solidFill>
              </a:rPr>
              <a:t> ter iniciado a implementação de pelo menos 3 casos de uso. Estes casos de uso serão:</a:t>
            </a:r>
            <a:endParaRPr sz="14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solidFill>
                  <a:srgbClr val="000000"/>
                </a:solidFill>
              </a:rPr>
              <a:t>Admin: inserir dados de um aluno em específico na BD (por input de texto)</a:t>
            </a:r>
            <a:endParaRPr sz="14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solidFill>
                  <a:srgbClr val="000000"/>
                </a:solidFill>
              </a:rPr>
              <a:t>Aluno: visualizar notas de cadeiras passadas</a:t>
            </a:r>
            <a:endParaRPr sz="1400">
              <a:solidFill>
                <a:srgbClr val="000000"/>
              </a:solidFill>
            </a:endParaRPr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solidFill>
                  <a:srgbClr val="000000"/>
                </a:solidFill>
              </a:rPr>
              <a:t>Professor: publicar uma mensagem no fórum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5575" y="0"/>
            <a:ext cx="5592827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Progresso semanal 1</a:t>
            </a:r>
            <a:endParaRPr/>
          </a:p>
        </p:txBody>
      </p:sp>
      <p:sp>
        <p:nvSpPr>
          <p:cNvPr id="152" name="Google Shape;152;p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00000"/>
                </a:solidFill>
              </a:rPr>
              <a:t>Iteração: 1, Semana 1</a:t>
            </a:r>
            <a:endParaRPr sz="140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400" b="1">
                <a:solidFill>
                  <a:schemeClr val="dk1"/>
                </a:solidFill>
              </a:rPr>
              <a:t>Objetivos cumpridos: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Explorar tecnologias backend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Início da estrutura da BD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Início da estrutura do site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Criar PBF’s e PAF’s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Testes de PBF’s e PAF’s produzidos com utilizadores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Criação da lista de casos de uso principais</a:t>
            </a:r>
            <a:endParaRPr sz="14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Progresso semanal 1</a:t>
            </a:r>
            <a:endParaRPr/>
          </a:p>
        </p:txBody>
      </p:sp>
      <p:sp>
        <p:nvSpPr>
          <p:cNvPr id="158" name="Google Shape;158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400">
                <a:solidFill>
                  <a:srgbClr val="000000"/>
                </a:solidFill>
              </a:rPr>
              <a:t>Iteração: 1, Semana 1</a:t>
            </a:r>
            <a:endParaRPr sz="1400">
              <a:solidFill>
                <a:srgbClr val="000000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400" b="1">
                <a:solidFill>
                  <a:schemeClr val="dk1"/>
                </a:solidFill>
              </a:rPr>
              <a:t>Objetivos falhados:</a:t>
            </a:r>
            <a:endParaRPr sz="1400" b="1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Configurar a ligação à BD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Inserir na BD dados suficientes para implementar os 3 primeiros casos de uso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Implementação frontend dos 3 casos de uso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Analisar os dados dos testes com utilizadores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Concluir a estrutura da BD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</a:pPr>
            <a:r>
              <a:rPr lang="pt-PT" sz="1400">
                <a:solidFill>
                  <a:schemeClr val="dk1"/>
                </a:solidFill>
              </a:rPr>
              <a:t>Melhorar os work packages</a:t>
            </a:r>
            <a:endParaRPr sz="1400" b="1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Progresso semanal 1</a:t>
            </a:r>
            <a:endParaRPr/>
          </a:p>
        </p:txBody>
      </p:sp>
      <p:pic>
        <p:nvPicPr>
          <p:cNvPr id="164" name="Google Shape;16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04550" y="1017725"/>
            <a:ext cx="4734909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Objetivo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98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rgbClr val="000000"/>
                </a:solidFill>
              </a:rPr>
              <a:t>No âmbito das cadeiras de PGP, PTI e PTR, iremos criar um sistema de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rgbClr val="000000"/>
                </a:solidFill>
              </a:rPr>
              <a:t>gestão de trabalhos de grupo em ambiente universitário. Este será principalmente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>
                <a:solidFill>
                  <a:srgbClr val="000000"/>
                </a:solidFill>
              </a:rPr>
              <a:t>usado nas instituições da Universidade de Lisboa e terá funções semelhantes ao Moodle.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Casos de uso</a:t>
            </a:r>
            <a:endParaRPr/>
          </a:p>
        </p:txBody>
      </p:sp>
      <p:sp>
        <p:nvSpPr>
          <p:cNvPr id="170" name="Google Shape;170;p32"/>
          <p:cNvSpPr txBox="1"/>
          <p:nvPr/>
        </p:nvSpPr>
        <p:spPr>
          <a:xfrm>
            <a:off x="830375" y="1224575"/>
            <a:ext cx="7531200" cy="320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800">
                <a:solidFill>
                  <a:schemeClr val="dk1"/>
                </a:solidFill>
              </a:rPr>
              <a:t>Admin: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 sz="1800">
                <a:solidFill>
                  <a:schemeClr val="dk1"/>
                </a:solidFill>
              </a:rPr>
              <a:t>Importar dados de alunos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 sz="1800">
                <a:solidFill>
                  <a:schemeClr val="dk1"/>
                </a:solidFill>
              </a:rPr>
              <a:t>Importar dados de cadeiras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 sz="1800">
                <a:solidFill>
                  <a:schemeClr val="dk1"/>
                </a:solidFill>
              </a:rPr>
              <a:t>Importar dados de turmas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 sz="1800">
                <a:solidFill>
                  <a:schemeClr val="dk1"/>
                </a:solidFill>
              </a:rPr>
              <a:t>Importar dados de professores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 sz="1800">
                <a:solidFill>
                  <a:schemeClr val="dk1"/>
                </a:solidFill>
              </a:rPr>
              <a:t>Importar dados de avaliações</a:t>
            </a:r>
            <a:endParaRPr sz="180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 sz="1800">
                <a:solidFill>
                  <a:schemeClr val="dk1"/>
                </a:solidFill>
              </a:rPr>
              <a:t>Importar dados de grupos</a:t>
            </a:r>
            <a:endParaRPr sz="18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Casos de uso</a:t>
            </a:r>
            <a:endParaRPr/>
          </a:p>
        </p:txBody>
      </p:sp>
      <p:sp>
        <p:nvSpPr>
          <p:cNvPr id="176" name="Google Shape;176;p33"/>
          <p:cNvSpPr txBox="1">
            <a:spLocks noGrp="1"/>
          </p:cNvSpPr>
          <p:nvPr>
            <p:ph type="body" idx="1"/>
          </p:nvPr>
        </p:nvSpPr>
        <p:spPr>
          <a:xfrm>
            <a:off x="1193175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rgbClr val="000000"/>
                </a:solidFill>
              </a:rPr>
              <a:t>Aluno: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Criar grupo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Aderir a grupo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Comunicar com professor ou aluno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Enviar documento/submeter projeto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Enviar mensagem no grupo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Guardar ficheiro no grupo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Marcar período de encontro com o grupo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Criar lista de tarefas para o projeto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Atribuir tarefas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Registar tempo de tarefa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Atribuir pontuação a elemento do grupo</a:t>
            </a:r>
            <a:endParaRPr>
              <a:solidFill>
                <a:srgbClr val="000000"/>
              </a:solidFill>
            </a:endParaRPr>
          </a:p>
          <a:p>
            <a:pPr marL="4572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pt-PT">
                <a:solidFill>
                  <a:srgbClr val="000000"/>
                </a:solidFill>
              </a:rPr>
              <a:t>Concluir tarefa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3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Casos de uso</a:t>
            </a:r>
            <a:endParaRPr/>
          </a:p>
        </p:txBody>
      </p:sp>
      <p:sp>
        <p:nvSpPr>
          <p:cNvPr id="182" name="Google Shape;182;p34"/>
          <p:cNvSpPr txBox="1">
            <a:spLocks noGrp="1"/>
          </p:cNvSpPr>
          <p:nvPr>
            <p:ph type="body" idx="1"/>
          </p:nvPr>
        </p:nvSpPr>
        <p:spPr>
          <a:xfrm>
            <a:off x="1193175" y="1152475"/>
            <a:ext cx="6252600" cy="181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>
                <a:solidFill>
                  <a:schemeClr val="dk1"/>
                </a:solidFill>
              </a:rPr>
              <a:t>Professor: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>
                <a:solidFill>
                  <a:schemeClr val="dk1"/>
                </a:solidFill>
              </a:rPr>
              <a:t>Definir regras de constituição de grupos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>
                <a:solidFill>
                  <a:schemeClr val="dk1"/>
                </a:solidFill>
              </a:rPr>
              <a:t>Definir etapas para projetos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>
                <a:solidFill>
                  <a:schemeClr val="dk1"/>
                </a:solidFill>
              </a:rPr>
              <a:t>Abrir documento de grupo de alunos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pt-PT">
                <a:solidFill>
                  <a:schemeClr val="dk1"/>
                </a:solidFill>
              </a:rPr>
              <a:t>Dar feedback a grupo</a:t>
            </a:r>
            <a:endParaRPr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Casos de uso (exemplo)</a:t>
            </a:r>
            <a:endParaRPr/>
          </a:p>
        </p:txBody>
      </p:sp>
      <p:pic>
        <p:nvPicPr>
          <p:cNvPr id="188" name="Google Shape;188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2788" y="1017725"/>
            <a:ext cx="4538415" cy="382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6"/>
          <p:cNvSpPr txBox="1">
            <a:spLocks noGrp="1"/>
          </p:cNvSpPr>
          <p:nvPr>
            <p:ph type="title"/>
          </p:nvPr>
        </p:nvSpPr>
        <p:spPr>
          <a:xfrm>
            <a:off x="73495" y="91559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dirty="0"/>
              <a:t>Modelo da BD</a:t>
            </a:r>
            <a:endParaRPr dirty="0"/>
          </a:p>
        </p:txBody>
      </p:sp>
      <p:pic>
        <p:nvPicPr>
          <p:cNvPr id="3" name="Imagem 2" descr="Uma imagem com texto, mapa&#10;&#10;Descrição gerada automaticamente">
            <a:extLst>
              <a:ext uri="{FF2B5EF4-FFF2-40B4-BE49-F238E27FC236}">
                <a16:creationId xmlns:a16="http://schemas.microsoft.com/office/drawing/2014/main" id="{7054AAB0-EDE4-4E9E-959C-0994D4F7F5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76" y="0"/>
            <a:ext cx="6705524" cy="5143500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PBF</a:t>
            </a:r>
            <a:endParaRPr/>
          </a:p>
        </p:txBody>
      </p:sp>
      <p:sp>
        <p:nvSpPr>
          <p:cNvPr id="200" name="Google Shape;200;p3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1220400" cy="5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>
                <a:solidFill>
                  <a:srgbClr val="000000"/>
                </a:solidFill>
              </a:rPr>
              <a:t>Rui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01" name="Google Shape;20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175" y="266050"/>
            <a:ext cx="3229826" cy="181436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2" name="Google Shape;20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08825" y="266038"/>
            <a:ext cx="3229826" cy="181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2175" y="3051900"/>
            <a:ext cx="3229859" cy="1814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285025" y="3073313"/>
            <a:ext cx="3153627" cy="1771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122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PBF</a:t>
            </a:r>
            <a:endParaRPr/>
          </a:p>
        </p:txBody>
      </p:sp>
      <p:sp>
        <p:nvSpPr>
          <p:cNvPr id="210" name="Google Shape;210;p3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1220400" cy="5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>
                <a:solidFill>
                  <a:srgbClr val="000000"/>
                </a:solidFill>
              </a:rPr>
              <a:t>Tiago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6400" y="1152475"/>
            <a:ext cx="3398528" cy="33985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16025" y="1152475"/>
            <a:ext cx="3398527" cy="3398528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8"/>
          <p:cNvSpPr txBox="1"/>
          <p:nvPr/>
        </p:nvSpPr>
        <p:spPr>
          <a:xfrm>
            <a:off x="1532100" y="865125"/>
            <a:ext cx="6684000" cy="5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Storyboard: Admin (inserir dados)                                    Aluno (ver notas)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1220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PAF</a:t>
            </a:r>
            <a:endParaRPr/>
          </a:p>
        </p:txBody>
      </p:sp>
      <p:sp>
        <p:nvSpPr>
          <p:cNvPr id="219" name="Google Shape;219;p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1220400" cy="52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PT">
                <a:solidFill>
                  <a:srgbClr val="000000"/>
                </a:solidFill>
              </a:rPr>
              <a:t>Tiago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220" name="Google Shape;220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6225" y="370325"/>
            <a:ext cx="3022776" cy="20899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21" name="Google Shape;221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5500" y="370313"/>
            <a:ext cx="3022776" cy="2141127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22" name="Google Shape;222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6225" y="2930400"/>
            <a:ext cx="3075775" cy="1487324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  <p:pic>
        <p:nvPicPr>
          <p:cNvPr id="223" name="Google Shape;223;p3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335500" y="2930397"/>
            <a:ext cx="3022776" cy="1568748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PAF - Testes</a:t>
            </a:r>
            <a:endParaRPr/>
          </a:p>
        </p:txBody>
      </p:sp>
      <p:sp>
        <p:nvSpPr>
          <p:cNvPr id="229" name="Google Shape;229;p40"/>
          <p:cNvSpPr txBox="1"/>
          <p:nvPr/>
        </p:nvSpPr>
        <p:spPr>
          <a:xfrm>
            <a:off x="351125" y="1088875"/>
            <a:ext cx="8520600" cy="265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Casos de uso: 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1- Aluno envia mensagem para o utilizador Tiago Sousa.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2- Aluno envia mensagem para o professor Mário Calha.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3- Aluno cria uma nova tarefa no grupo de Interação com Computadores. A nova tarefa será "Fazer o PAF"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4- Aluno vê feedback da etapa 1 do projeto de IC.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5- Aluno avalia o colega do projeto de IC, Tiago Sousa, dando 0 estrelas.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6- Professor muda a nota do segundo teste de arquiteturas de computadores, da aluna Andreia Batista, para 10.0.</a:t>
            </a:r>
            <a:endParaRPr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7- Professor dá feedback da segunda etapa ao grupo 003 de Interação com Computadores.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PAF - Testes</a:t>
            </a:r>
            <a:endParaRPr/>
          </a:p>
        </p:txBody>
      </p:sp>
      <p:pic>
        <p:nvPicPr>
          <p:cNvPr id="235" name="Google Shape;235;p41"/>
          <p:cNvPicPr preferRelativeResize="0"/>
          <p:nvPr/>
        </p:nvPicPr>
        <p:blipFill rotWithShape="1">
          <a:blip r:embed="rId3">
            <a:alphaModFix/>
          </a:blip>
          <a:srcRect l="-24740" r="24740"/>
          <a:stretch/>
        </p:blipFill>
        <p:spPr>
          <a:xfrm>
            <a:off x="1692725" y="126750"/>
            <a:ext cx="4911299" cy="4767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Requisitos</a:t>
            </a: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4260300" cy="38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000000"/>
                </a:solidFill>
              </a:rPr>
              <a:t>Requisitos funcionais</a:t>
            </a:r>
            <a:endParaRPr sz="12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 dirty="0">
                <a:solidFill>
                  <a:srgbClr val="000000"/>
                </a:solidFill>
              </a:rPr>
              <a:t>Principais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 dirty="0">
                <a:solidFill>
                  <a:srgbClr val="000000"/>
                </a:solidFill>
              </a:rPr>
              <a:t>Administradores do Sistema: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 dirty="0">
                <a:solidFill>
                  <a:srgbClr val="000000"/>
                </a:solidFill>
              </a:rPr>
              <a:t>RF-1: Possibilidade de importação de dados em ficheiros .txt Os admins irão assegurar a existência de dados de: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 dirty="0">
                <a:solidFill>
                  <a:srgbClr val="000000"/>
                </a:solidFill>
              </a:rPr>
              <a:t>RF-2: Alunos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 dirty="0">
                <a:solidFill>
                  <a:srgbClr val="000000"/>
                </a:solidFill>
              </a:rPr>
              <a:t>RF-3: Unidades curriculares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 dirty="0">
                <a:solidFill>
                  <a:srgbClr val="000000"/>
                </a:solidFill>
              </a:rPr>
              <a:t>RF-4: Turmas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RF-5: Professores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 dirty="0">
                <a:solidFill>
                  <a:srgbClr val="000000"/>
                </a:solidFill>
              </a:rPr>
              <a:t>RF-6: Grupos</a:t>
            </a:r>
            <a:endParaRPr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5020600" y="2102400"/>
            <a:ext cx="3271500" cy="388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RF-7: Mensagens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RF-8: Posts de fóruns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RF-9: Pontuações de alunos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RF-10: Etapas de projetos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RF-11: Regras de constituição de grupos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3261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Plano semanal 2</a:t>
            </a:r>
            <a:endParaRPr/>
          </a:p>
        </p:txBody>
      </p:sp>
      <p:sp>
        <p:nvSpPr>
          <p:cNvPr id="241" name="Google Shape;241;p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 b="1">
                <a:solidFill>
                  <a:schemeClr val="dk1"/>
                </a:solidFill>
              </a:rPr>
              <a:t>Objetivo principal: </a:t>
            </a:r>
            <a:r>
              <a:rPr lang="pt-PT" sz="1400">
                <a:solidFill>
                  <a:schemeClr val="dk1"/>
                </a:solidFill>
              </a:rPr>
              <a:t>Continuar a primeira iteração do projeto. Focar na implementação dos casos de uso.</a:t>
            </a:r>
            <a:endParaRPr sz="14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4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solidFill>
                  <a:schemeClr val="dk1"/>
                </a:solidFill>
              </a:rPr>
              <a:t>Concluir os objetivos falhados da semana passada:</a:t>
            </a:r>
            <a:endParaRPr sz="1400">
              <a:solidFill>
                <a:schemeClr val="dk1"/>
              </a:solidFill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400">
                <a:solidFill>
                  <a:schemeClr val="dk1"/>
                </a:solidFill>
              </a:rPr>
              <a:t>No fim da semana espera-se ter um conceito geral do</a:t>
            </a:r>
            <a:r>
              <a:rPr lang="pt-PT" sz="1400" b="1">
                <a:solidFill>
                  <a:schemeClr val="dk1"/>
                </a:solidFill>
              </a:rPr>
              <a:t> desenho da aplicação</a:t>
            </a:r>
            <a:r>
              <a:rPr lang="pt-PT" sz="1400">
                <a:solidFill>
                  <a:schemeClr val="dk1"/>
                </a:solidFill>
              </a:rPr>
              <a:t>, ter configurado a </a:t>
            </a:r>
            <a:r>
              <a:rPr lang="pt-PT" sz="1400" b="1">
                <a:solidFill>
                  <a:schemeClr val="dk1"/>
                </a:solidFill>
              </a:rPr>
              <a:t>base de dados</a:t>
            </a:r>
            <a:r>
              <a:rPr lang="pt-PT" sz="1400">
                <a:solidFill>
                  <a:schemeClr val="dk1"/>
                </a:solidFill>
              </a:rPr>
              <a:t> ter iniciado a implementação de pelo menos </a:t>
            </a:r>
            <a:r>
              <a:rPr lang="pt-PT" sz="1400" b="1">
                <a:solidFill>
                  <a:schemeClr val="dk1"/>
                </a:solidFill>
              </a:rPr>
              <a:t>3 casos de uso</a:t>
            </a:r>
            <a:r>
              <a:rPr lang="pt-PT" sz="1400">
                <a:solidFill>
                  <a:schemeClr val="dk1"/>
                </a:solidFill>
              </a:rPr>
              <a:t>. Estes casos de uso serão: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PT" sz="1400">
                <a:solidFill>
                  <a:schemeClr val="dk1"/>
                </a:solidFill>
              </a:rPr>
              <a:t>Admin: inserir dados de um aluno em específico na BD (por input de texto)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PT" sz="1400">
                <a:solidFill>
                  <a:schemeClr val="dk1"/>
                </a:solidFill>
              </a:rPr>
              <a:t>Aluno: visualizar notas de cadeiras passadas</a:t>
            </a:r>
            <a:endParaRPr sz="1400">
              <a:solidFill>
                <a:schemeClr val="dk1"/>
              </a:solidFill>
            </a:endParaRPr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pt-PT" sz="1400">
                <a:solidFill>
                  <a:schemeClr val="dk1"/>
                </a:solidFill>
              </a:rPr>
              <a:t>Professor: publicar uma mensagem no fórum</a:t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Requisitos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215200" cy="29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000000"/>
                </a:solidFill>
              </a:rPr>
              <a:t>Requisitos funcionais</a:t>
            </a:r>
            <a:endParaRPr sz="12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Principais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Professores: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RF-12: Definição de regras para a constituição de grupos para os projetos das suas unidades curriculares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RF-13: Estipular as etapas para os projetos, com objetivos, entregáveis, e prazos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RF-14: Consultar os documentos e outros artefactos que vão sendo produzidos por cada grupo em cada projeto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RF-15: Responder a dúvidas dos grupos e dar feedback sobre o que cada grupo entrega em cada etapa</a:t>
            </a: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Requisitos</a:t>
            </a:r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158124" cy="37944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000000"/>
                </a:solidFill>
              </a:rPr>
              <a:t>Requisitos funcionais</a:t>
            </a:r>
            <a:endParaRPr sz="1200" b="1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Principais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Alunos: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RF-16: Criar grupo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RF-17: Entrar num grupo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RF-18: Comunicar entre si ou com o professor através de mensagens (chat)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RF-19: Guardar documentos e outros artefactos na área de trabalho do grupo a que pertence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RF-20: Sugerir períodos para todos os membros se reunirem ou aceitar um período já sugerido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RF-21: Registar o tempo que dedicam a cada tarefa do projeto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RF-22: Atribuir pontuações às prestações dos colegas no final do trabalho de grupo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Requisitos</a:t>
            </a:r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215200" cy="374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000000"/>
                </a:solidFill>
              </a:rPr>
              <a:t>Requisitos funcionais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0000"/>
                </a:solidFill>
              </a:rPr>
              <a:t>Principais</a:t>
            </a:r>
            <a:endParaRPr lang="en-US"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200" dirty="0" err="1">
                <a:solidFill>
                  <a:srgbClr val="000000"/>
                </a:solidFill>
              </a:rPr>
              <a:t>Alunos</a:t>
            </a:r>
            <a:r>
              <a:rPr lang="pt-PT" sz="1200" dirty="0">
                <a:solidFill>
                  <a:srgbClr val="000000"/>
                </a:solidFill>
              </a:rPr>
              <a:t>:</a:t>
            </a:r>
            <a:endParaRPr lang="en-US" sz="12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pt-PT" sz="1200" dirty="0">
                <a:solidFill>
                  <a:srgbClr val="000000"/>
                </a:solidFill>
              </a:rPr>
              <a:t>RF-23: Acesso à página da disciplina (fóruns, etapas do projeto, contacto com o professor).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Requisitos</a:t>
            </a:r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body" idx="1"/>
          </p:nvPr>
        </p:nvSpPr>
        <p:spPr>
          <a:xfrm>
            <a:off x="311699" y="1017725"/>
            <a:ext cx="8235615" cy="38564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000000"/>
                </a:solidFill>
              </a:rPr>
              <a:t>Requisitos funcionais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Complementares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pt-PT" sz="1200" dirty="0">
                <a:solidFill>
                  <a:srgbClr val="000000"/>
                </a:solidFill>
              </a:rPr>
              <a:t>Professores:</a:t>
            </a:r>
          </a:p>
          <a:p>
            <a:pPr marL="0" lvl="0" indent="0">
              <a:lnSpc>
                <a:spcPct val="100000"/>
              </a:lnSpc>
              <a:spcBef>
                <a:spcPts val="1600"/>
              </a:spcBef>
              <a:buNone/>
            </a:pPr>
            <a:r>
              <a:rPr lang="pt-PT" sz="1200" dirty="0">
                <a:solidFill>
                  <a:srgbClr val="000000"/>
                </a:solidFill>
              </a:rPr>
              <a:t>RF-24: Publicar as informações da cadeira na página da disciplina e outras informações adicionais (usando o fórum da disciplina)</a:t>
            </a: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Alunos: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RF-25: Ver os perfis de outros alunos (ex: ver as pontuações e comentários de projetos passados)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RF-26: Opção de gerar um grupo aleatório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RF-27: Agendar uma hora para submissão automática do trabalho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Requisitos</a:t>
            </a:r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body" idx="1"/>
          </p:nvPr>
        </p:nvSpPr>
        <p:spPr>
          <a:xfrm>
            <a:off x="311700" y="1017725"/>
            <a:ext cx="8215200" cy="374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 dirty="0">
                <a:solidFill>
                  <a:srgbClr val="000000"/>
                </a:solidFill>
              </a:rPr>
              <a:t>Requisitos funcionais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Complementares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Alunos: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RF-28: Ver a lista de tarefas e o seu estado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RF-29: Criar ou eliminar uma tarefa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RF-30: Auto-nomear-se como responsável por uma tarefa específica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RF-31: Registar uma tarefa como concluída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RF-32: Comunicar com os vários membros do grupo através de um chat de grupo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pt-PT" sz="1200" dirty="0">
                <a:solidFill>
                  <a:srgbClr val="000000"/>
                </a:solidFill>
              </a:rPr>
              <a:t>RF-33: Marcar um horário pessoal com o professor.</a:t>
            </a:r>
            <a:endParaRPr sz="1200" dirty="0">
              <a:solidFill>
                <a:srgbClr val="000000"/>
              </a:solidFill>
            </a:endParaRPr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200" dirty="0"/>
          </a:p>
          <a:p>
            <a:pPr marL="0" lvl="0" indent="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/>
              <a:t>Requisitos</a:t>
            </a:r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PT" sz="1200" b="1">
                <a:solidFill>
                  <a:srgbClr val="000000"/>
                </a:solidFill>
              </a:rPr>
              <a:t>Requisitos não funcionais</a:t>
            </a:r>
            <a:endParaRPr sz="1200" b="1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>
                <a:solidFill>
                  <a:srgbClr val="000000"/>
                </a:solidFill>
              </a:rPr>
              <a:t>Escalabilidade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>
                <a:solidFill>
                  <a:srgbClr val="000000"/>
                </a:solidFill>
              </a:rPr>
              <a:t>RNF-1: O Sistema tem que funcionar da mesma forma independentemente do número de utilizadores que usa simultaneamente.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>
                <a:solidFill>
                  <a:srgbClr val="000000"/>
                </a:solidFill>
              </a:rPr>
              <a:t>Manutenção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>
                <a:solidFill>
                  <a:srgbClr val="000000"/>
                </a:solidFill>
              </a:rPr>
              <a:t>RNF-2: O sistema tem que ser modular de forma a facilitar a adição e remoção de hardware.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>
                <a:solidFill>
                  <a:srgbClr val="000000"/>
                </a:solidFill>
              </a:rPr>
              <a:t>Desempenho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>
                <a:solidFill>
                  <a:srgbClr val="000000"/>
                </a:solidFill>
              </a:rPr>
              <a:t>RNF-3: O sistema tem que ter respostas rápidas.</a:t>
            </a:r>
            <a:endParaRPr sz="1200">
              <a:solidFill>
                <a:srgbClr val="000000"/>
              </a:solidFill>
            </a:endParaRPr>
          </a:p>
          <a:p>
            <a:pPr marL="0" lvl="0" indent="4572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PT" sz="1200">
                <a:solidFill>
                  <a:srgbClr val="000000"/>
                </a:solidFill>
              </a:rPr>
              <a:t>RNF-4: Diferentes plataformas/aplicações não devem afetar o desempenho do sistema.</a:t>
            </a:r>
            <a:endParaRPr sz="12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</TotalTime>
  <Words>1276</Words>
  <Application>Microsoft Office PowerPoint</Application>
  <PresentationFormat>Apresentação no Ecrã (16:9)</PresentationFormat>
  <Paragraphs>205</Paragraphs>
  <Slides>30</Slides>
  <Notes>30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1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30</vt:i4>
      </vt:variant>
    </vt:vector>
  </HeadingPairs>
  <TitlesOfParts>
    <vt:vector size="32" baseType="lpstr">
      <vt:lpstr>Arial</vt:lpstr>
      <vt:lpstr>Simple Light</vt:lpstr>
      <vt:lpstr>Projeto de PTI/PTR</vt:lpstr>
      <vt:lpstr>Objetivo</vt:lpstr>
      <vt:lpstr>Requisitos</vt:lpstr>
      <vt:lpstr>Requisitos</vt:lpstr>
      <vt:lpstr>Requisitos</vt:lpstr>
      <vt:lpstr>Requisitos</vt:lpstr>
      <vt:lpstr>Requisitos</vt:lpstr>
      <vt:lpstr>Requisitos</vt:lpstr>
      <vt:lpstr>Requisitos</vt:lpstr>
      <vt:lpstr>Requisitos</vt:lpstr>
      <vt:lpstr>Tecnologias</vt:lpstr>
      <vt:lpstr>Tecnologias</vt:lpstr>
      <vt:lpstr>Papéis</vt:lpstr>
      <vt:lpstr>Matriz RACI</vt:lpstr>
      <vt:lpstr>Plano semanal 1</vt:lpstr>
      <vt:lpstr>Apresentação do PowerPoint</vt:lpstr>
      <vt:lpstr>Progresso semanal 1</vt:lpstr>
      <vt:lpstr>Progresso semanal 1</vt:lpstr>
      <vt:lpstr>Progresso semanal 1</vt:lpstr>
      <vt:lpstr>Casos de uso</vt:lpstr>
      <vt:lpstr>Casos de uso</vt:lpstr>
      <vt:lpstr>Casos de uso</vt:lpstr>
      <vt:lpstr>Casos de uso (exemplo)</vt:lpstr>
      <vt:lpstr>Modelo da BD</vt:lpstr>
      <vt:lpstr>PBF</vt:lpstr>
      <vt:lpstr>PBF</vt:lpstr>
      <vt:lpstr>PAF</vt:lpstr>
      <vt:lpstr>PAF - Testes</vt:lpstr>
      <vt:lpstr>PAF - Testes</vt:lpstr>
      <vt:lpstr>Plano semanal 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Projeto de PTI/PTR</dc:title>
  <cp:lastModifiedBy>Sandro Lopes</cp:lastModifiedBy>
  <cp:revision>5</cp:revision>
  <dcterms:modified xsi:type="dcterms:W3CDTF">2020-02-26T21:38:02Z</dcterms:modified>
</cp:coreProperties>
</file>